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18872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9A5414"/>
                </a:solidFill>
                <a:latin typeface="Arial"/>
              </a:rPr>
              <a:t>PITCH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700"/>
              </a:spcAft>
            </a:pPr>
            <a:r>
              <a:rPr sz="5400" b="0" i="0">
                <a:solidFill>
                  <a:srgbClr val="15191E"/>
                </a:solidFill>
                <a:latin typeface="Georgia"/>
              </a:rPr>
              <a:t>[Business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926080"/>
            <a:ext cx="9601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2400" b="0" i="0">
                <a:solidFill>
                  <a:srgbClr val="0E5A3A"/>
                </a:solidFill>
                <a:latin typeface="Arial"/>
              </a:rPr>
              <a:t>[One line: what you do, for whom, where]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206240"/>
            <a:ext cx="9144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[Your Name], [Role]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[Opportunity Name]  |  [Date]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53035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Hint: keep the one-liner under 12 words. Example: “Clean cassava flour for small bakeries in Ondo State.”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02 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[Problem]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Describe the problem from your customer's side, with one fact and its source.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WHO HAS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[Target Customers] in [State]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HOW BIG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[Number of people affected]
Source: [Source, year]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WHAT IT COSTS THEM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[Cost in money, time or opportunity]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03 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[Product or Service]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Say what you offer and the main benefit. Plain words, no jargon.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STEP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[What the customer does or gets first]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[What happens next]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RESULT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[The benefit the customer sees]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04 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Who we serve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Start narrow and specific. Name the first group you will sell to and how many there are.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FIRST CUSTOMERS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[First customer segment]
[Number] in [Location]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NEXT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[Next segment or location]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SOURCE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[Where these numbers come from, with year]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05  PRODUCT / 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How it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Use one real photo, diagram or screenshot here, or three short steps.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60350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0" i="1">
                <a:solidFill>
                  <a:srgbClr val="6B6F73"/>
                </a:solidFill>
                <a:latin typeface="Arial"/>
              </a:rPr>
              <a:t>[Photo or diagram of your product]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606040"/>
            <a:ext cx="411480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1]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2]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5191E"/>
                </a:solidFill>
                <a:latin typeface="Arial"/>
              </a:rPr>
              <a:t>—  [Key feature 3]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06  BUSINESS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How we make money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[Business Model]. Show who pays, how much and how often.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WHO PAYS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[Customer who pays]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82263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82263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0863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PRICE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0863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[Price per unit or subscription]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3006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3006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1606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HOW OFTEN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1606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[Purchase frequency]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49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3749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2349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MAIN COSTS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2349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[Biggest costs]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07  TRACTION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[Traction]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Use numbers you can prove, with dates. Show change over time if you can.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CUSTOMERS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[Number of customers]
as of [Date]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[Revenue]
for [Period]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MILESTONE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[Key milestone, with date]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08  COMPETITION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Why customers choose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Include the 'do nothing' option. Be fair to competitors; show your real difference.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514600"/>
          <a:ext cx="1072865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163"/>
                <a:gridCol w="2682163"/>
                <a:gridCol w="2682163"/>
                <a:gridCol w="2682166"/>
              </a:tblGrid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[Your business]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[Competitor 1]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[Alternative 2]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1, e.g. price]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2, e.g. quality]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191E"/>
                          </a:solidFill>
                          <a:latin typeface="Arial"/>
                        </a:rPr>
                        <a:t>[Factor 3, e.g. access]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5191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09  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Who is building 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One line per person on relevant experience. Name advisers only with their permission.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[YOUR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82263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82263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0863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[TEAM MEMBER]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0863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3006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3006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1606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[TEAM MEMBER]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1606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[Role]
[Relevant experience]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49" y="2514600"/>
            <a:ext cx="2476423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3749" y="2514600"/>
            <a:ext cx="2476423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2349" y="2788920"/>
            <a:ext cx="2019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GAPS WE WILL FILL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2349" y="3200400"/>
            <a:ext cx="2019223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[Skill] through [hire or adviser]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10  FINANCIALS AND USE OF FUNDS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Numbers and use of funds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Mark projections as projections. The split must add up to [Funding Amount].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514600"/>
          <a:ext cx="54864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Last year (actual)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Next year (projected)</a:t>
                      </a:r>
                    </a:p>
                  </a:txBody>
                  <a:tcPr>
                    <a:solidFill>
                      <a:srgbClr val="0E5A3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Costs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[Amount]</a:t>
                      </a:r>
                    </a:p>
                  </a:txBody>
                  <a:tcPr>
                    <a:solidFill>
                      <a:srgbClr val="F6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5191E"/>
                          </a:solidFill>
                          <a:latin typeface="Arial"/>
                        </a:rPr>
                        <a:t>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[Number]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5191E"/>
                          </a:solidFill>
                          <a:latin typeface="Arial"/>
                        </a:rPr>
                        <a:t>[Number]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75120" y="2514600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USE OF [FUNDING AMOUNT]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926080"/>
            <a:ext cx="475488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1]: [Amount] ([%])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2]: [Amount] ([%])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—  [Item 3]: [Amount] ([%])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11 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2865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00"/>
              </a:spcAft>
            </a:pPr>
            <a:r>
              <a:rPr sz="3400" b="0" i="0">
                <a:solidFill>
                  <a:srgbClr val="15191E"/>
                </a:solidFill>
                <a:latin typeface="Georgia"/>
              </a:rPr>
              <a:t>[Impact]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91640"/>
            <a:ext cx="548640" cy="28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6B6F73"/>
                </a:solidFill>
                <a:latin typeface="Arial"/>
              </a:rPr>
              <a:t>Two or three indicators, each with a baseline today and a target date.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10728655" cy="9000"/>
          </a:xfrm>
          <a:prstGeom prst="rect">
            <a:avLst/>
          </a:prstGeom>
          <a:solidFill>
            <a:srgbClr val="D9D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GrantPilot Africa  |  Pitch deck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16975" y="6355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0" i="0">
                <a:solidFill>
                  <a:srgbClr val="6B6F73"/>
                </a:solidFill>
                <a:latin typeface="Arial"/>
              </a:rPr>
              <a:t>[Business Name]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1]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99178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9178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7778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7778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6836" y="2514600"/>
            <a:ext cx="3393338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6836" y="2514600"/>
            <a:ext cx="3393338" cy="40000"/>
          </a:xfrm>
          <a:prstGeom prst="rect">
            <a:avLst/>
          </a:prstGeom>
          <a:solidFill>
            <a:srgbClr val="0E5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5436" y="2788920"/>
            <a:ext cx="293613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9A5414"/>
                </a:solidFill>
                <a:latin typeface="Arial"/>
              </a:rPr>
              <a:t>[INDICATOR 3]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5436" y="3200400"/>
            <a:ext cx="293613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15191E"/>
                </a:solidFill>
                <a:latin typeface="Arial"/>
              </a:rPr>
              <a:t>[Baseline] → [Target]
by [Date]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5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100" b="1" i="0">
                <a:solidFill>
                  <a:srgbClr val="E8C99B"/>
                </a:solidFill>
                <a:latin typeface="Arial"/>
              </a:rPr>
              <a:t>12  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2865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We are asking for [Funding Amount]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10728655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To [Use of Funds].</a:t>
            </a:r>
          </a:p>
          <a:p>
            <a:pPr algn="l">
              <a:spcAft>
                <a:spcPts val="11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This gets us to [Next milestone] by [Date].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023360"/>
            <a:ext cx="548640" cy="2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4297680"/>
            <a:ext cx="10728655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FFFFFF"/>
                </a:solidFill>
                <a:latin typeface="Arial"/>
              </a:rPr>
              <a:t>[Your Name], [Role], [Business Name]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FFFFFF"/>
                </a:solidFill>
                <a:latin typeface="Arial"/>
              </a:rPr>
              <a:t>[Email]  |  [Phone]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48640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50"/>
              </a:spcAft>
            </a:pPr>
            <a:r>
              <a:rPr sz="1300" b="0" i="1">
                <a:solidFill>
                  <a:srgbClr val="C9DBD1"/>
                </a:solidFill>
                <a:latin typeface="Arial"/>
              </a:rPr>
              <a:t>Hint: state one amount and one milestone. Repeat your contact details so judges can reach you.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3550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 i="0">
                <a:solidFill>
                  <a:srgbClr val="C9DBD1"/>
                </a:solidFill>
                <a:latin typeface="Arial"/>
              </a:rPr>
              <a:t>GrantPilot Africa  |  Pitch deck 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GrantPilot Africa Pitch Deck Template</dc:title>
  <dc:subject/>
  <dc:creator>GrantPilot Africa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